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301" r:id="rId5"/>
    <p:sldId id="262" r:id="rId6"/>
    <p:sldId id="302" r:id="rId7"/>
    <p:sldId id="263" r:id="rId8"/>
    <p:sldId id="300" r:id="rId9"/>
    <p:sldId id="295" r:id="rId10"/>
    <p:sldId id="264" r:id="rId11"/>
    <p:sldId id="265" r:id="rId12"/>
    <p:sldId id="267" r:id="rId13"/>
    <p:sldId id="270" r:id="rId14"/>
    <p:sldId id="271" r:id="rId15"/>
    <p:sldId id="272" r:id="rId16"/>
    <p:sldId id="289" r:id="rId17"/>
    <p:sldId id="274" r:id="rId18"/>
    <p:sldId id="275" r:id="rId19"/>
    <p:sldId id="276" r:id="rId20"/>
    <p:sldId id="290" r:id="rId21"/>
    <p:sldId id="278" r:id="rId22"/>
    <p:sldId id="293" r:id="rId23"/>
    <p:sldId id="285" r:id="rId24"/>
    <p:sldId id="296" r:id="rId25"/>
    <p:sldId id="299" r:id="rId26"/>
    <p:sldId id="287" r:id="rId27"/>
    <p:sldId id="292" r:id="rId28"/>
    <p:sldId id="268" r:id="rId29"/>
    <p:sldId id="269" r:id="rId30"/>
    <p:sldId id="303" r:id="rId31"/>
    <p:sldId id="288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F41A3-10F4-424B-BC1D-1D5A9D12B089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95EC8-7147-4FF3-9C8F-B8AE840D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b="0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b="0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sz="1600" b="0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b="0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61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4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50"/>
              </a:spcBef>
            </a:pPr>
            <a:endParaRPr lang="en-US" dirty="0">
              <a:solidFill>
                <a:srgbClr val="000000"/>
              </a:solidFill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2F8A9-AF1D-446E-933D-42AE82370A71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8B85F-3AD0-458E-ACC8-E0984F61CE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3AE29-C635-4BEF-822C-8856A425F0B5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FE10-AE67-4526-B519-8C105B3DE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C5E307-7F81-4F52-876D-85CF6D52733A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D1824-7582-4DBE-964A-D09AAE71B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4FAFD-E2FC-43D3-8A7F-C8A7488C5CB3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85DFD-5475-467D-A9F8-CD056104B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2416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A77A4-1F77-4459-92E6-D971FAAEF584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74690-472A-4736-A39C-A0091A721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E5DD9-E2FA-4292-AD36-C351029F8D04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B2014-3E19-49B2-9436-B032DDFF4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05200"/>
            <a:ext cx="4040188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05200"/>
            <a:ext cx="4041775" cy="2620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D1A13-8735-4A21-BEB6-C5169AE92DF3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6DDDF-AE8F-441C-A89E-50CDB96BB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E84E7-D7CA-4305-81FA-4F403723385F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81366-7A3A-4EFE-B1D2-E0B2B6BFD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3E7DC-39C8-4946-BFC5-5E495D476A64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DC9A6-87CA-4332-822E-5143B11B99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57350"/>
            <a:ext cx="5111750" cy="446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008313" cy="3230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D97D7-E8B6-4E6E-97CA-194AC92EA0C1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87F7-687F-43E9-8F62-4DBF5D586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20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1"/>
            <a:ext cx="5486400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4864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4E06C-41A0-45A4-B68E-D218FDECF9FD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6FB5-C138-452F-9516-64EC70F2A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-112" charset="-18"/>
              </a:defRPr>
            </a:lvl1pPr>
          </a:lstStyle>
          <a:p>
            <a:fld id="{52472AAC-8E7F-4925-B543-561E09BF838E}" type="datetime1">
              <a:rPr lang="en-US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Gill Sans MT" pitchFamily="-112" charset="-1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-112" charset="-18"/>
              </a:defRPr>
            </a:lvl1pPr>
          </a:lstStyle>
          <a:p>
            <a:fld id="{F632ED00-32DE-4DA9-B815-1C1157572D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/>
          <a:ea typeface="ＭＳ Ｐゴシック" pitchFamily="-111" charset="-128"/>
          <a:cs typeface="Gill Sans M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-111" charset="-18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C1007@DeerfieldAYSO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C1007@DeerfieldAYSO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ysou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C1007@DeerfieldAYSO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ysou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yso1ref.com/mp4/BOL-2019-v31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C1007@DeerfieldAYSO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C1007@DeerfieldAYSO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C1007@DeerfieldAYSO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ph.illinois.gov/covid19/community-guidance/sports-safety-guidanc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s-mg6.mail.yahoo.com/compose?to=Safety@deerfieldayso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yso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C1007@DeerfieldAYSO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C1007@DeerfieldAYSO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erfieldayso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eerfieldayso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erfieldayso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384300"/>
            <a:ext cx="7696200" cy="2819400"/>
          </a:xfrm>
        </p:spPr>
        <p:txBody>
          <a:bodyPr rIns="132080"/>
          <a:lstStyle/>
          <a:p>
            <a:pPr indent="0" eaLnBrk="1" hangingPunct="1"/>
            <a:r>
              <a:rPr lang="en-US" sz="3600" b="1" dirty="0"/>
              <a:t>WELCOME</a:t>
            </a:r>
            <a:br>
              <a:rPr lang="en-US" sz="3600" b="1" dirty="0">
                <a:ea typeface="ヒラギノ明朝 ProN W6" charset="-128"/>
              </a:rPr>
            </a:br>
            <a:r>
              <a:rPr lang="en-US" sz="3600" b="1" dirty="0"/>
              <a:t>to Deerfield AYSO Region 1007 </a:t>
            </a:r>
            <a:br>
              <a:rPr lang="en-US" sz="3600" b="1" dirty="0">
                <a:ea typeface="ヒラギノ明朝 ProN W6" charset="-128"/>
              </a:rPr>
            </a:br>
            <a:r>
              <a:rPr lang="en-US" sz="3600" b="1" dirty="0"/>
              <a:t>Coach Orientation</a:t>
            </a:r>
            <a:endParaRPr lang="en-US" b="1" dirty="0">
              <a:ea typeface="ヒラギノ明朝 ProN W6" charset="-128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0" y="3302000"/>
            <a:ext cx="6210300" cy="3479800"/>
          </a:xfrm>
        </p:spPr>
        <p:txBody>
          <a:bodyPr rIns="132080"/>
          <a:lstStyle/>
          <a:p>
            <a:pPr algn="ctr" eaLnBrk="1" hangingPunct="1">
              <a:buFont typeface="Times New Roman" charset="0"/>
              <a:buNone/>
            </a:pPr>
            <a:endParaRPr lang="en-US" sz="4000" b="1" dirty="0">
              <a:ea typeface="ヒラギノ明朝 ProN W6" charset="-128"/>
            </a:endParaRPr>
          </a:p>
          <a:p>
            <a:pPr algn="ctr" eaLnBrk="1" hangingPunct="1">
              <a:buFont typeface="Times New Roman" charset="0"/>
              <a:buNone/>
            </a:pPr>
            <a:r>
              <a:rPr lang="en-US" sz="4000" b="1" i="1" dirty="0">
                <a:solidFill>
                  <a:schemeClr val="tx2"/>
                </a:solidFill>
              </a:rPr>
              <a:t>Regional Commissioner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 eaLnBrk="1" hangingPunct="1">
              <a:buFont typeface="Times New Roman" charset="0"/>
              <a:buNone/>
            </a:pPr>
            <a:r>
              <a:rPr lang="en-US" sz="3600" b="1" dirty="0">
                <a:ea typeface="ヒラギノ明朝 ProN W6" charset="-128"/>
              </a:rPr>
              <a:t>Stuart Slutzky</a:t>
            </a:r>
          </a:p>
          <a:p>
            <a:pPr algn="ctr" eaLnBrk="1" hangingPunct="1">
              <a:buFont typeface="Times New Roman" charset="0"/>
              <a:buNone/>
            </a:pPr>
            <a:endParaRPr lang="en-US" sz="2400" b="1" dirty="0">
              <a:ea typeface="ヒラギノ明朝 ProN W6" charset="-128"/>
            </a:endParaRPr>
          </a:p>
          <a:p>
            <a:pPr algn="ctr" eaLnBrk="1" hangingPunct="1">
              <a:buFont typeface="Times New Roman" charset="0"/>
              <a:buNone/>
            </a:pPr>
            <a:r>
              <a:rPr lang="en-US" sz="2400" b="1" u="sng" dirty="0">
                <a:solidFill>
                  <a:schemeClr val="tx2"/>
                </a:solidFill>
                <a:hlinkClick r:id="rId3"/>
              </a:rPr>
              <a:t>RC1007@DeerfieldAYSO.org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15358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>
                <a:cs typeface="Times New Roman" charset="0"/>
              </a:rPr>
              <a:t>Coach Administrator</a:t>
            </a:r>
            <a:endParaRPr lang="en-US" sz="4800" b="1" dirty="0">
              <a:ea typeface="ヒラギノ明朝 ProN W6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ill Sans" charset="0"/>
              <a:buNone/>
            </a:pPr>
            <a:r>
              <a:rPr lang="en-US" sz="3600" b="1" dirty="0">
                <a:cs typeface="Times New Roman" charset="0"/>
              </a:rPr>
              <a:t>Brad Sloan</a:t>
            </a: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r>
              <a:rPr lang="en-US" sz="2400" b="1" u="sng" dirty="0">
                <a:solidFill>
                  <a:schemeClr val="tx2"/>
                </a:solidFill>
                <a:hlinkClick r:id="rId3"/>
              </a:rPr>
              <a:t>RCA@DeerfieldAYSO.org</a:t>
            </a:r>
          </a:p>
        </p:txBody>
      </p:sp>
      <p:pic>
        <p:nvPicPr>
          <p:cNvPr id="24581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7138" y="4337050"/>
            <a:ext cx="1490662" cy="221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292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sz="4000" b="1" dirty="0"/>
              <a:t>Training Required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 rIns="132080"/>
          <a:lstStyle/>
          <a:p>
            <a:pPr eaLnBrk="1" hangingPunct="1">
              <a:lnSpc>
                <a:spcPct val="140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US" sz="2800" u="sng" dirty="0">
                <a:ea typeface="ＭＳ Ｐゴシック"/>
                <a:hlinkClick r:id="rId3"/>
              </a:rPr>
              <a:t>aysou.org</a:t>
            </a:r>
            <a:r>
              <a:rPr lang="en-US" sz="2800" dirty="0">
                <a:ea typeface="ＭＳ Ｐゴシック"/>
              </a:rPr>
              <a:t> &gt; Online Courses </a:t>
            </a:r>
            <a:endParaRPr lang="en-US" sz="2800" dirty="0"/>
          </a:p>
          <a:p>
            <a:pPr eaLnBrk="1" hangingPunct="1">
              <a:lnSpc>
                <a:spcPct val="140000"/>
              </a:lnSpc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US" sz="2800" dirty="0"/>
              <a:t>AYSO’s Safe Haven</a:t>
            </a: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2800" dirty="0">
                <a:cs typeface="ＭＳ Ｐゴシック" pitchFamily="-111" charset="-128"/>
              </a:rPr>
              <a:t>CDC HEADS UP Concussion Training</a:t>
            </a: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2800" dirty="0">
                <a:solidFill>
                  <a:srgbClr val="C00000"/>
                </a:solidFill>
              </a:rPr>
              <a:t>New: </a:t>
            </a:r>
            <a:r>
              <a:rPr lang="en-US" sz="2800" dirty="0"/>
              <a:t>Sudden Cardiac Arrest </a:t>
            </a:r>
            <a:r>
              <a:rPr lang="en-US" sz="2800" i="1" dirty="0">
                <a:solidFill>
                  <a:srgbClr val="C00000"/>
                </a:solidFill>
              </a:rPr>
              <a:t>(Recommended)</a:t>
            </a:r>
            <a:endParaRPr lang="en-US" sz="2800" i="1" dirty="0">
              <a:solidFill>
                <a:srgbClr val="C00000"/>
              </a:solidFill>
              <a:cs typeface="ＭＳ Ｐゴシック" pitchFamily="-111" charset="-128"/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2800" dirty="0"/>
              <a:t>Age Appropriate Coach Training</a:t>
            </a:r>
          </a:p>
          <a:p>
            <a:pPr lvl="1">
              <a:spcBef>
                <a:spcPts val="300"/>
              </a:spcBef>
              <a:buClr>
                <a:schemeClr val="tx2"/>
              </a:buClr>
            </a:pPr>
            <a:r>
              <a:rPr lang="en-US" sz="1800" dirty="0"/>
              <a:t>Live coaching courses offered at Jewett Park Community Center</a:t>
            </a:r>
          </a:p>
          <a:p>
            <a:pPr lvl="1">
              <a:spcBef>
                <a:spcPts val="300"/>
              </a:spcBef>
              <a:buClr>
                <a:schemeClr val="tx2"/>
              </a:buClr>
            </a:pPr>
            <a:r>
              <a:rPr lang="en-US" sz="1800" dirty="0"/>
              <a:t>5U/6U/8U: Sunday 8/28 from 10:00a-12:00p</a:t>
            </a:r>
          </a:p>
          <a:p>
            <a:pPr lvl="1">
              <a:spcBef>
                <a:spcPts val="300"/>
              </a:spcBef>
              <a:buClr>
                <a:schemeClr val="tx2"/>
              </a:buClr>
            </a:pPr>
            <a:r>
              <a:rPr lang="en-US" sz="1800" dirty="0"/>
              <a:t>10U/12U: Sunday 8/29 from 10:30a-2:30p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/>
              <a:t>General Information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400" b="1" dirty="0"/>
              <a:t>Advanced Game Cancellations by Commissioner ONLY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400" b="1" dirty="0"/>
              <a:t>Thor Guard, lightning &amp; thunder at site by coach/referee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Times New Roman" charset="0"/>
              <a:buNone/>
            </a:pPr>
            <a:r>
              <a:rPr lang="en-US" sz="2400" dirty="0"/>
              <a:t>Park legally, respect property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>
                <a:ea typeface="ヒラギノ明朝 ProN W6" charset="-128"/>
              </a:rPr>
              <a:t>Team Practices</a:t>
            </a:r>
          </a:p>
        </p:txBody>
      </p:sp>
      <p:sp>
        <p:nvSpPr>
          <p:cNvPr id="30722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/>
              <a:t>Plan Practices IN ADVANCE</a:t>
            </a:r>
            <a:endParaRPr lang="en-US" sz="2400" dirty="0">
              <a:ea typeface="ヒラギノ明朝 ProN W6" charset="-128"/>
            </a:endParaRPr>
          </a:p>
          <a:p>
            <a:pPr marL="782638" lvl="1"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000" dirty="0"/>
              <a:t>Be realistic &amp; patient</a:t>
            </a:r>
            <a:endParaRPr lang="en-US" sz="2000" dirty="0">
              <a:ea typeface="ヒラギノ明朝 ProN W6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/>
              <a:t>Check field</a:t>
            </a:r>
            <a:endParaRPr lang="en-US" sz="2400" dirty="0">
              <a:ea typeface="ヒラギノ明朝 ProN W6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/>
              <a:t>Each child should have ball, water &amp; shin guards</a:t>
            </a:r>
            <a:endParaRPr lang="en-US" sz="2400" dirty="0">
              <a:ea typeface="ヒラギノ明朝 ProN W6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/>
              <a:t>Keep drills short</a:t>
            </a:r>
            <a:endParaRPr lang="en-US" sz="2400" dirty="0">
              <a:ea typeface="ヒラギノ明朝 ProN W6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/>
              <a:t>The GAME Teaches</a:t>
            </a:r>
            <a:endParaRPr lang="en-US" sz="2400" dirty="0">
              <a:ea typeface="ヒラギノ明朝 ProN W6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/>
              <a:t>DO NOT LEAVE KIDS</a:t>
            </a:r>
            <a:endParaRPr lang="en-US" sz="2400" dirty="0">
              <a:ea typeface="ヒラギノ明朝 ProN W6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/>
              <a:t>Pick-up/drop-off Procedures</a:t>
            </a:r>
            <a:endParaRPr lang="en-US" sz="2400" dirty="0">
              <a:ea typeface="ヒラギノ明朝 ProN W6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en-US" sz="2400" dirty="0"/>
              <a:t>Cancel for Thor Guard, thunder, lightning</a:t>
            </a:r>
            <a:endParaRPr lang="en-US" sz="2400" dirty="0">
              <a:ea typeface="ヒラギノ明朝 ProN W6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/>
              <a:t>Game Day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3733800"/>
          </a:xfrm>
        </p:spPr>
        <p:txBody>
          <a:bodyPr rIns="132080"/>
          <a:lstStyle/>
          <a:p>
            <a:pPr eaLnBrk="1" hangingPunct="1">
              <a:buClr>
                <a:schemeClr val="tx2"/>
              </a:buClr>
            </a:pPr>
            <a:r>
              <a:rPr lang="en-US" sz="2800" dirty="0"/>
              <a:t>Have line-up card done ahead of time</a:t>
            </a:r>
            <a:endParaRPr lang="en-US" sz="2800" dirty="0">
              <a:ea typeface="ヒラギノ明朝 ProN W6" charset="-128"/>
            </a:endParaRPr>
          </a:p>
          <a:p>
            <a:pPr eaLnBrk="1" hangingPunct="1">
              <a:buClr>
                <a:schemeClr val="tx2"/>
              </a:buClr>
              <a:buFont typeface="Times New Roman" charset="0"/>
              <a:buNone/>
            </a:pPr>
            <a:endParaRPr lang="en-US" sz="2800" dirty="0">
              <a:ea typeface="ヒラギノ明朝 ProN W6" charset="-128"/>
            </a:endParaRPr>
          </a:p>
          <a:p>
            <a:pPr eaLnBrk="1" hangingPunct="1">
              <a:buClr>
                <a:schemeClr val="tx2"/>
              </a:buClr>
            </a:pPr>
            <a:r>
              <a:rPr lang="en-US" sz="2800" dirty="0"/>
              <a:t>Uniforms &amp; Shin Guards Must be worn</a:t>
            </a:r>
            <a:endParaRPr lang="en-US" sz="2800" dirty="0">
              <a:ea typeface="ヒラギノ明朝 ProN W6" charset="-128"/>
            </a:endParaRPr>
          </a:p>
          <a:p>
            <a:pPr eaLnBrk="1" hangingPunct="1">
              <a:buClr>
                <a:schemeClr val="tx2"/>
              </a:buClr>
              <a:buFont typeface="Times New Roman" charset="0"/>
              <a:buNone/>
            </a:pPr>
            <a:endParaRPr lang="en-US" sz="2800" dirty="0">
              <a:ea typeface="ヒラギノ明朝 ProN W6" charset="-128"/>
            </a:endParaRPr>
          </a:p>
          <a:p>
            <a:pPr eaLnBrk="1" hangingPunct="1">
              <a:buClr>
                <a:schemeClr val="tx2"/>
              </a:buClr>
            </a:pPr>
            <a:r>
              <a:rPr lang="en-US" sz="2800" dirty="0"/>
              <a:t>Stay in designated areas</a:t>
            </a:r>
            <a:endParaRPr lang="en-US" sz="2800" dirty="0">
              <a:ea typeface="ヒラギノ明朝 ProN W6" charset="-128"/>
            </a:endParaRPr>
          </a:p>
          <a:p>
            <a:pPr eaLnBrk="1" hangingPunct="1">
              <a:buClr>
                <a:schemeClr val="tx2"/>
              </a:buClr>
              <a:buFont typeface="Times New Roman" charset="0"/>
              <a:buNone/>
            </a:pPr>
            <a:endParaRPr lang="en-US" sz="2800" dirty="0">
              <a:ea typeface="ヒラギノ明朝 ProN W6" charset="-128"/>
            </a:endParaRPr>
          </a:p>
          <a:p>
            <a:pPr eaLnBrk="1" hangingPunct="1">
              <a:buClr>
                <a:schemeClr val="tx2"/>
              </a:buClr>
            </a:pPr>
            <a:r>
              <a:rPr lang="en-US" sz="2800" dirty="0"/>
              <a:t>Blood – Stop/clean/cover </a:t>
            </a:r>
            <a:endParaRPr lang="en-US" sz="2800" dirty="0">
              <a:ea typeface="ヒラギノ明朝 ProN W6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/>
              <a:t>Game Day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534400" cy="36576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Keep players together</a:t>
            </a:r>
            <a:endParaRPr lang="en-US" sz="2800" dirty="0">
              <a:ea typeface="ヒラギノ明朝 ProN W6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Have a game plan </a:t>
            </a:r>
            <a:endParaRPr lang="en-US" sz="2800" dirty="0">
              <a:ea typeface="ヒラギノ明朝 ProN W6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If one team is short players, share &amp; rotate shared players</a:t>
            </a:r>
            <a:endParaRPr lang="en-US" sz="2800" dirty="0">
              <a:ea typeface="ヒラギノ明朝 ProN W6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Cheer ALL good plays</a:t>
            </a:r>
            <a:endParaRPr lang="en-US" sz="2800" dirty="0">
              <a:ea typeface="ヒラギノ明朝 ProN W6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800" u="sng" dirty="0"/>
              <a:t>GAME IS FOR KIDS</a:t>
            </a:r>
            <a:r>
              <a:rPr lang="en-US" sz="2800" dirty="0"/>
              <a:t> / Training Session is for coach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800" i="1" dirty="0">
                <a:solidFill>
                  <a:srgbClr val="C00000"/>
                </a:solidFill>
                <a:ea typeface="ヒラギノ明朝 ProN W6" charset="-128"/>
              </a:rPr>
              <a:t>No team snacks until further notice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800" dirty="0"/>
              <a:t>Rain, Snow - We Play</a:t>
            </a:r>
            <a:endParaRPr lang="en-US" sz="2800" dirty="0">
              <a:ea typeface="ヒラギノ明朝 ProN W6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cs typeface="Times New Roman" charset="0"/>
              </a:rPr>
              <a:t>Regional Referee Administrator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ill Sans" charset="0"/>
              <a:buNone/>
            </a:pPr>
            <a:r>
              <a:rPr lang="en-US" sz="3600" b="1" dirty="0" err="1">
                <a:cs typeface="Times New Roman" charset="0"/>
              </a:rPr>
              <a:t>Tomer</a:t>
            </a:r>
            <a:r>
              <a:rPr lang="en-US" sz="3600" b="1" dirty="0">
                <a:cs typeface="Times New Roman" charset="0"/>
              </a:rPr>
              <a:t> </a:t>
            </a:r>
            <a:r>
              <a:rPr lang="en-US" sz="3600" b="1" dirty="0" err="1">
                <a:cs typeface="Times New Roman" charset="0"/>
              </a:rPr>
              <a:t>Amram</a:t>
            </a: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r>
              <a:rPr lang="en-US" sz="2400" b="1" u="sng" dirty="0">
                <a:solidFill>
                  <a:schemeClr val="tx2"/>
                </a:solidFill>
                <a:hlinkClick r:id="rId3"/>
              </a:rPr>
              <a:t>RRA@DeerfieldAYSO.org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2" y="3173766"/>
            <a:ext cx="1423988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99273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4196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2400" dirty="0">
                <a:ea typeface="ＭＳ Ｐゴシック"/>
              </a:rPr>
              <a:t>Online content</a:t>
            </a:r>
          </a:p>
          <a:p>
            <a:pPr lvl="1">
              <a:buClr>
                <a:schemeClr val="tx2"/>
              </a:buClr>
            </a:pPr>
            <a:r>
              <a:rPr lang="en-US" sz="2000" u="sng" dirty="0">
                <a:ea typeface="ＭＳ Ｐゴシック"/>
                <a:hlinkClick r:id="rId3"/>
              </a:rPr>
              <a:t>aysou.org</a:t>
            </a:r>
            <a:r>
              <a:rPr lang="en-US" sz="2000" dirty="0">
                <a:ea typeface="ＭＳ Ｐゴシック"/>
              </a:rPr>
              <a:t> &gt; Online Courses &gt; AYSO's Summary of the Laws of the Game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i="1" dirty="0"/>
              <a:t>Referee Training</a:t>
            </a:r>
            <a:endParaRPr lang="en-US" sz="3600" dirty="0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auto">
          <a:xfrm>
            <a:off x="685800" y="1295400"/>
            <a:ext cx="78486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t"/>
          <a:lstStyle/>
          <a:p>
            <a:pPr marL="39688" algn="ctr">
              <a:spcBef>
                <a:spcPts val="2100"/>
              </a:spcBef>
            </a:pPr>
            <a:r>
              <a:rPr lang="en-US" sz="3600" b="1" dirty="0">
                <a:latin typeface="Gill Sans MT"/>
                <a:ea typeface="ＭＳ Ｐゴシック" pitchFamily="-111" charset="-128"/>
                <a:cs typeface="Gill Sans MT"/>
              </a:rPr>
              <a:t>Important Rule Reminders</a:t>
            </a:r>
          </a:p>
          <a:p>
            <a:pPr marL="285750" indent="-285750">
              <a:spcBef>
                <a:spcPts val="24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Heading the ball is NOT allowed 12U and below (restart play w/IFK)</a:t>
            </a:r>
          </a:p>
          <a:p>
            <a:pPr marL="285750" indent="-285750">
              <a:spcBef>
                <a:spcPts val="24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Goalkeeper punts/drop kicks are NOT allowed 10U and below</a:t>
            </a:r>
          </a:p>
          <a:p>
            <a:pPr marL="285750" indent="-285750">
              <a:spcBef>
                <a:spcPts val="24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10U matches include build-out lines. More information provided during 10U coach training.</a:t>
            </a:r>
          </a:p>
          <a:p>
            <a:pPr marL="800100" lvl="1" indent="-342900">
              <a:spcBef>
                <a:spcPts val="1200"/>
              </a:spcBef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Training video: </a:t>
            </a:r>
            <a:r>
              <a:rPr lang="en-US" sz="2000" b="0" i="0" u="sng" dirty="0">
                <a:solidFill>
                  <a:srgbClr val="196AD4"/>
                </a:solidFill>
                <a:effectLst/>
                <a:latin typeface="Calibri" panose="020F0502020204030204" pitchFamily="34" charset="0"/>
                <a:hlinkClick r:id="rId3"/>
              </a:rPr>
              <a:t>https://ayso1ref.com/mp4/BOL-2019-v31.mp4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sz="2000" dirty="0"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2560637"/>
            <a:ext cx="8229600" cy="3230563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chemeClr val="tx2"/>
              </a:buClr>
            </a:pPr>
            <a:r>
              <a:rPr lang="en-US" sz="2800" dirty="0"/>
              <a:t>During all games only one volunteer (P2 trainer for 5U) on the field acting as a referee, all other coaches </a:t>
            </a:r>
            <a:r>
              <a:rPr lang="en-US" sz="2800" b="1" dirty="0"/>
              <a:t>must</a:t>
            </a:r>
            <a:r>
              <a:rPr lang="en-US" sz="2800" dirty="0"/>
              <a:t> be on the sidelines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Clr>
                <a:schemeClr val="tx2"/>
              </a:buClr>
            </a:pPr>
            <a:r>
              <a:rPr lang="en-US" sz="2800" dirty="0"/>
              <a:t>Any issues or questions concerning the Laws of the Game administered during game day can be emailed to </a:t>
            </a:r>
            <a:r>
              <a:rPr lang="en-US" sz="2800" u="sng" dirty="0">
                <a:solidFill>
                  <a:schemeClr val="tx2"/>
                </a:solidFill>
                <a:hlinkClick r:id="rId3"/>
              </a:rPr>
              <a:t>RRA@DeerfieldAYSO.org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/>
              <a:t>AYSO Philosophies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954088" lvl="1" indent="-457200" eaLnBrk="1" hangingPunct="1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/>
              <a:t>OPEN REGISTRATION</a:t>
            </a:r>
            <a:endParaRPr lang="en-US" sz="2400" dirty="0">
              <a:ea typeface="ヒラギノ明朝 ProN W6" charset="-128"/>
            </a:endParaRPr>
          </a:p>
          <a:p>
            <a:pPr marL="954088" lvl="1" indent="-457200" eaLnBrk="1" hangingPunct="1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/>
              <a:t>EVERYONE PLAYS</a:t>
            </a:r>
            <a:endParaRPr lang="en-US" sz="2400" dirty="0">
              <a:ea typeface="ヒラギノ明朝 ProN W6" charset="-128"/>
            </a:endParaRPr>
          </a:p>
          <a:p>
            <a:pPr marL="954088" lvl="1" indent="-457200" eaLnBrk="1" hangingPunct="1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/>
              <a:t>BALANCED TEAMS</a:t>
            </a:r>
            <a:endParaRPr lang="en-US" sz="2400" dirty="0">
              <a:ea typeface="ヒラギノ明朝 ProN W6" charset="-128"/>
            </a:endParaRPr>
          </a:p>
          <a:p>
            <a:pPr marL="954088" lvl="1" indent="-457200" eaLnBrk="1" hangingPunct="1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/>
              <a:t>POSITIVE COACHING</a:t>
            </a:r>
            <a:endParaRPr lang="en-US" sz="2400" dirty="0">
              <a:ea typeface="ヒラギノ明朝 ProN W6" charset="-128"/>
            </a:endParaRPr>
          </a:p>
          <a:p>
            <a:pPr marL="954088" lvl="1" indent="-457200" eaLnBrk="1" hangingPunct="1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/>
              <a:t>GOOD SPORTSMANSHIP</a:t>
            </a:r>
            <a:endParaRPr lang="en-US" sz="2400" dirty="0">
              <a:ea typeface="ヒラギノ明朝 ProN W6" charset="-128"/>
            </a:endParaRPr>
          </a:p>
          <a:p>
            <a:pPr marL="954088" lvl="1" indent="-457200" eaLnBrk="1" hangingPunct="1"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dirty="0"/>
              <a:t>PLAYER DEVELOPMENT</a:t>
            </a:r>
            <a:endParaRPr lang="en-US" sz="2400" dirty="0">
              <a:ea typeface="ヒラギノ明朝 ProN W6" charset="-128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>
                <a:cs typeface="Times New Roman" charset="0"/>
              </a:rPr>
              <a:t>Equipment Director</a:t>
            </a:r>
            <a:endParaRPr lang="en-US" sz="4800" b="1" dirty="0">
              <a:ea typeface="ヒラギノ明朝 ProN W6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ill Sans" charset="0"/>
              <a:buNone/>
            </a:pPr>
            <a:r>
              <a:rPr lang="en-US" sz="3600" b="1" dirty="0">
                <a:cs typeface="Times New Roman" charset="0"/>
              </a:rPr>
              <a:t>Steve </a:t>
            </a:r>
            <a:r>
              <a:rPr lang="en-US" sz="3600" b="1" dirty="0" err="1">
                <a:cs typeface="Times New Roman" charset="0"/>
              </a:rPr>
              <a:t>Harfield</a:t>
            </a: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r>
              <a:rPr lang="en-US" sz="2400" b="1" u="sng" dirty="0">
                <a:solidFill>
                  <a:schemeClr val="tx2"/>
                </a:solidFill>
                <a:hlinkClick r:id="rId3"/>
              </a:rPr>
              <a:t>Equipment@DeerfieldAYSO.org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978400"/>
            <a:ext cx="26670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2927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 Box</a:t>
            </a:r>
          </a:p>
        </p:txBody>
      </p:sp>
      <p:sp>
        <p:nvSpPr>
          <p:cNvPr id="3993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2574924"/>
            <a:ext cx="8458200" cy="3078163"/>
          </a:xfrm>
        </p:spPr>
        <p:txBody>
          <a:bodyPr rIns="132080"/>
          <a:lstStyle/>
          <a:p>
            <a:pPr marL="431800" indent="-368300" eaLnBrk="1" hangingPunct="1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Multiple size uniforms</a:t>
            </a:r>
            <a:endParaRPr lang="en-US" dirty="0">
              <a:ea typeface="ヒラギノ明朝 ProN W6" charset="-128"/>
            </a:endParaRPr>
          </a:p>
          <a:p>
            <a:pPr marL="431800" indent="-368300" eaLnBrk="1" hangingPunct="1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Pinnies</a:t>
            </a:r>
          </a:p>
          <a:p>
            <a:pPr marL="431800" indent="-368300" eaLnBrk="1" hangingPunct="1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Coach shirts (2)</a:t>
            </a:r>
          </a:p>
          <a:p>
            <a:pPr marL="431800" indent="-368300" eaLnBrk="1" hangingPunct="1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Coach bag</a:t>
            </a:r>
          </a:p>
          <a:p>
            <a:pPr marL="431800" indent="-368300" eaLnBrk="1" hangingPunct="1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Equipment</a:t>
            </a:r>
          </a:p>
          <a:p>
            <a:pPr marL="63500" indent="0" eaLnBrk="1" hangingPunct="1">
              <a:lnSpc>
                <a:spcPct val="80000"/>
              </a:lnSpc>
              <a:spcBef>
                <a:spcPts val="1200"/>
              </a:spcBef>
              <a:buClr>
                <a:schemeClr val="tx2"/>
              </a:buClr>
              <a:buNone/>
            </a:pPr>
            <a:endParaRPr lang="en-US" sz="1100" dirty="0"/>
          </a:p>
          <a:p>
            <a:pPr marL="63500" indent="0" algn="ctr"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dirty="0">
                <a:solidFill>
                  <a:srgbClr val="C00000"/>
                </a:solidFill>
              </a:rPr>
              <a:t>You will receive email with info on team box pick up from division manager or board member</a:t>
            </a:r>
          </a:p>
          <a:p>
            <a:pPr marL="63500" indent="0" algn="ctr" eaLnBrk="1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dirty="0">
                <a:solidFill>
                  <a:srgbClr val="C00000"/>
                </a:solidFill>
              </a:rPr>
              <a:t>(No shed hours)</a:t>
            </a:r>
          </a:p>
        </p:txBody>
      </p:sp>
      <p:pic>
        <p:nvPicPr>
          <p:cNvPr id="39940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124200"/>
            <a:ext cx="1800225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cs typeface="Times New Roman" charset="0"/>
              </a:rPr>
              <a:t>Safety Director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ill Sans" charset="0"/>
              <a:buNone/>
            </a:pPr>
            <a:r>
              <a:rPr lang="en-US" sz="3600" b="1" dirty="0">
                <a:cs typeface="Times New Roman" charset="0"/>
              </a:rPr>
              <a:t>Drew </a:t>
            </a:r>
            <a:r>
              <a:rPr lang="en-US" sz="3600" b="1" dirty="0" err="1">
                <a:cs typeface="Times New Roman" charset="0"/>
              </a:rPr>
              <a:t>Serlin</a:t>
            </a: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r>
              <a:rPr lang="en-US" sz="2400" b="1" u="sng" dirty="0">
                <a:solidFill>
                  <a:schemeClr val="tx2"/>
                </a:solidFill>
                <a:hlinkClick r:id="rId3"/>
              </a:rPr>
              <a:t>Safety@DeerfieldAYSO.org</a:t>
            </a:r>
          </a:p>
          <a:p>
            <a:pPr algn="ctr" eaLnBrk="1" hangingPunct="1">
              <a:buFont typeface="Gill Sans" charset="0"/>
              <a:buNone/>
            </a:pPr>
            <a:endParaRPr lang="en-US" sz="3600" b="1" dirty="0">
              <a:cs typeface="Times New Roman" charset="0"/>
            </a:endParaRPr>
          </a:p>
          <a:p>
            <a:pPr algn="ctr" eaLnBrk="1" hangingPunct="1">
              <a:buFont typeface="Gill Sans" charset="0"/>
              <a:buNone/>
            </a:pPr>
            <a:r>
              <a:rPr lang="en-US" sz="3600" b="1" dirty="0">
                <a:cs typeface="Times New Roman" charset="0"/>
              </a:rPr>
              <a:t>847-530-8568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00600"/>
            <a:ext cx="1978025" cy="203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2927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/>
              <a:t>Safety First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67000"/>
            <a:ext cx="8229600" cy="3810000"/>
          </a:xfrm>
        </p:spPr>
        <p:txBody>
          <a:bodyPr rIns="132080"/>
          <a:lstStyle/>
          <a:p>
            <a:pPr eaLnBrk="1" hangingPunct="1">
              <a:spcBef>
                <a:spcPts val="1200"/>
              </a:spcBef>
              <a:buClr>
                <a:schemeClr val="tx2"/>
              </a:buClr>
            </a:pPr>
            <a:r>
              <a:rPr lang="en-US" sz="2000" dirty="0">
                <a:hlinkClick r:id="rId3"/>
              </a:rPr>
              <a:t>Illinois Sports Safety Guidance | IDPH (illinois.gov)</a:t>
            </a:r>
            <a:endParaRPr lang="en-US" sz="2000" dirty="0"/>
          </a:p>
          <a:p>
            <a:pPr eaLnBrk="1" hangingPunct="1">
              <a:spcBef>
                <a:spcPts val="1200"/>
              </a:spcBef>
              <a:buClr>
                <a:schemeClr val="tx2"/>
              </a:buClr>
            </a:pPr>
            <a:r>
              <a:rPr lang="en-US" sz="2000" dirty="0"/>
              <a:t>Always check fields for safety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</a:pPr>
            <a:r>
              <a:rPr lang="en-US" sz="2000" dirty="0"/>
              <a:t>Thor Guard – Lightning Prediction System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</a:pPr>
            <a:r>
              <a:rPr lang="en-US" sz="2000" dirty="0"/>
              <a:t>No Jewelry – PERIOD, even string bracelets</a:t>
            </a:r>
          </a:p>
          <a:p>
            <a:pPr eaLnBrk="1" hangingPunct="1">
              <a:spcBef>
                <a:spcPts val="1200"/>
              </a:spcBef>
              <a:buClr>
                <a:schemeClr val="tx2"/>
              </a:buClr>
            </a:pPr>
            <a:r>
              <a:rPr lang="en-US" sz="2000" dirty="0"/>
              <a:t>No Pets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/>
              <a:t>Injuries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895601"/>
            <a:ext cx="8229600" cy="2743200"/>
          </a:xfrm>
        </p:spPr>
        <p:txBody>
          <a:bodyPr rIns="132080"/>
          <a:lstStyle/>
          <a:p>
            <a:pPr eaLnBrk="1" hangingPunct="1">
              <a:spcBef>
                <a:spcPts val="2400"/>
              </a:spcBef>
              <a:buClr>
                <a:schemeClr val="tx2"/>
              </a:buClr>
            </a:pPr>
            <a:r>
              <a:rPr lang="en-US" sz="2000" dirty="0"/>
              <a:t>Incident report must be completed by coach and sent to </a:t>
            </a:r>
            <a:r>
              <a:rPr lang="en-US" sz="2000" dirty="0">
                <a:hlinkClick r:id="rId3" action="ppaction://hlinkfile"/>
              </a:rPr>
              <a:t>Safety@deerfieldayso.org</a:t>
            </a:r>
            <a:r>
              <a:rPr lang="en-US" sz="2000" dirty="0"/>
              <a:t>, if injury occurs during game or practice that requires medical attention</a:t>
            </a:r>
          </a:p>
          <a:p>
            <a:pPr eaLnBrk="1" hangingPunct="1">
              <a:spcBef>
                <a:spcPts val="2400"/>
              </a:spcBef>
              <a:buClr>
                <a:schemeClr val="tx2"/>
              </a:buClr>
            </a:pPr>
            <a:r>
              <a:rPr lang="en-US" sz="2000" dirty="0"/>
              <a:t>Incident form can be found at </a:t>
            </a:r>
            <a:r>
              <a:rPr lang="en-US" sz="2000" dirty="0">
                <a:hlinkClick r:id="rId4"/>
              </a:rPr>
              <a:t>www.ayso.org</a:t>
            </a:r>
            <a:endParaRPr lang="en-US" sz="2000" dirty="0"/>
          </a:p>
          <a:p>
            <a:pPr eaLnBrk="1" hangingPunct="1">
              <a:spcBef>
                <a:spcPts val="2400"/>
              </a:spcBef>
              <a:buClr>
                <a:schemeClr val="tx2"/>
              </a:buClr>
            </a:pPr>
            <a:r>
              <a:rPr lang="en-US" sz="2000" dirty="0"/>
              <a:t>Players with a hard cast or brace, even with doctor's clearance, MAY NOT PARTICIPATE IN TRAINING OR GAMES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cs typeface="Times New Roman" charset="0"/>
              </a:rPr>
              <a:t>Child and Volunteer Protection Advocate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ill Sans" charset="0"/>
              <a:buNone/>
            </a:pPr>
            <a:r>
              <a:rPr lang="en-US" sz="3600" b="1" dirty="0">
                <a:cs typeface="Times New Roman" charset="0"/>
              </a:rPr>
              <a:t>Drew </a:t>
            </a:r>
            <a:r>
              <a:rPr lang="en-US" sz="3600" b="1" dirty="0" err="1">
                <a:cs typeface="Times New Roman" charset="0"/>
              </a:rPr>
              <a:t>Serlin</a:t>
            </a: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r>
              <a:rPr lang="en-US" sz="2400" b="1" u="sng" dirty="0">
                <a:solidFill>
                  <a:schemeClr val="tx2"/>
                </a:solidFill>
                <a:hlinkClick r:id="rId3"/>
              </a:rPr>
              <a:t>CVPA@DeerfieldAYSO.org</a:t>
            </a:r>
          </a:p>
          <a:p>
            <a:pPr algn="ctr" eaLnBrk="1" hangingPunct="1">
              <a:buFont typeface="Gill Sans" charset="0"/>
              <a:buNone/>
            </a:pPr>
            <a:endParaRPr lang="en-US" sz="3600" b="1" dirty="0">
              <a:cs typeface="Times New Roman" charset="0"/>
            </a:endParaRPr>
          </a:p>
          <a:p>
            <a:pPr algn="ctr" eaLnBrk="1" hangingPunct="1">
              <a:buFont typeface="Gill Sans" charset="0"/>
              <a:buNone/>
            </a:pPr>
            <a:r>
              <a:rPr lang="en-US" sz="3600" b="1" dirty="0">
                <a:cs typeface="Times New Roman" charset="0"/>
              </a:rPr>
              <a:t>847-530-8568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800600"/>
            <a:ext cx="1978025" cy="203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665732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874837"/>
            <a:ext cx="8229600" cy="3611563"/>
          </a:xfrm>
        </p:spPr>
        <p:txBody>
          <a:bodyPr rIns="132080"/>
          <a:lstStyle/>
          <a:p>
            <a:pPr eaLnBrk="1" hangingPunct="1">
              <a:spcBef>
                <a:spcPts val="2400"/>
              </a:spcBef>
            </a:pPr>
            <a:r>
              <a:rPr lang="en-US" sz="2800" dirty="0"/>
              <a:t>Certificate Verification</a:t>
            </a:r>
          </a:p>
          <a:p>
            <a:pPr eaLnBrk="1" hangingPunct="1">
              <a:spcBef>
                <a:spcPts val="2400"/>
              </a:spcBef>
            </a:pPr>
            <a:r>
              <a:rPr lang="en-US" sz="2800" dirty="0"/>
              <a:t>Background Checks</a:t>
            </a:r>
          </a:p>
          <a:p>
            <a:pPr eaLnBrk="1" hangingPunct="1">
              <a:spcBef>
                <a:spcPts val="2400"/>
              </a:spcBef>
            </a:pPr>
            <a:r>
              <a:rPr lang="en-US" sz="2800" dirty="0"/>
              <a:t>Coach Certification requirements</a:t>
            </a:r>
          </a:p>
          <a:p>
            <a:pPr eaLnBrk="1" hangingPunct="1">
              <a:spcBef>
                <a:spcPts val="2400"/>
              </a:spcBef>
            </a:pPr>
            <a:r>
              <a:rPr lang="en-US" sz="2800" dirty="0"/>
              <a:t>2 Adults MANDATORY</a:t>
            </a:r>
          </a:p>
          <a:p>
            <a:pPr eaLnBrk="1" hangingPunct="1">
              <a:spcBef>
                <a:spcPts val="2400"/>
              </a:spcBef>
            </a:pPr>
            <a:r>
              <a:rPr lang="en-US" sz="2800" dirty="0"/>
              <a:t>NO unregistered adults or kids on field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>
                <a:cs typeface="Times New Roman" charset="0"/>
              </a:rPr>
              <a:t>Registrar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ill Sans" charset="0"/>
              <a:buNone/>
            </a:pPr>
            <a:r>
              <a:rPr lang="en-US" sz="3600" b="1" dirty="0">
                <a:cs typeface="Times New Roman" charset="0"/>
              </a:rPr>
              <a:t>Eric Meyers</a:t>
            </a: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endParaRPr lang="en-US" sz="3600" b="1" dirty="0">
              <a:ea typeface="ヒラギノ明朝 ProN W6" charset="-128"/>
            </a:endParaRPr>
          </a:p>
          <a:p>
            <a:pPr algn="ctr" eaLnBrk="1" hangingPunct="1">
              <a:buFont typeface="Gill Sans" charset="0"/>
              <a:buNone/>
            </a:pPr>
            <a:r>
              <a:rPr lang="en-US" sz="2400" b="1" u="sng" dirty="0">
                <a:solidFill>
                  <a:schemeClr val="tx2"/>
                </a:solidFill>
                <a:hlinkClick r:id="rId3"/>
              </a:rPr>
              <a:t>Registrar@DeerfieldAYSO.org</a:t>
            </a: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953000"/>
            <a:ext cx="1500188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2927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/>
              <a:t>What to Do Next!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327025" y="2819400"/>
            <a:ext cx="8489950" cy="3657600"/>
          </a:xfrm>
        </p:spPr>
        <p:txBody>
          <a:bodyPr rIns="132080"/>
          <a:lstStyle/>
          <a:p>
            <a:pPr marL="382588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Review draft rosters and confirm Name,  Age, Grade &amp; Gender</a:t>
            </a:r>
          </a:p>
          <a:p>
            <a:pPr marL="782638"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000" dirty="0">
                <a:ea typeface="ヒラギノ明朝 ProN W6" charset="-128"/>
              </a:rPr>
              <a:t>Inform Division Managers immediately if there are any issues</a:t>
            </a:r>
          </a:p>
          <a:p>
            <a:pPr marL="382588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>
                <a:ea typeface="ヒラギノ明朝 ProN W6" charset="-128"/>
              </a:rPr>
              <a:t>Final rosters will be distributed on Monday 8/30</a:t>
            </a:r>
          </a:p>
          <a:p>
            <a:pPr marL="782638"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000" dirty="0">
                <a:solidFill>
                  <a:srgbClr val="C00000"/>
                </a:solidFill>
                <a:ea typeface="ヒラギノ明朝 ProN W6" charset="-128"/>
              </a:rPr>
              <a:t>Email parents after you receive final rosters </a:t>
            </a:r>
          </a:p>
          <a:p>
            <a:pPr marL="382588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Pick up uniform package (Division Managers to provide details)</a:t>
            </a:r>
          </a:p>
          <a:p>
            <a:pPr marL="382588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Set up team meeting to distribute uniforms</a:t>
            </a:r>
          </a:p>
          <a:p>
            <a:pPr marL="382588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Schedule practices</a:t>
            </a:r>
          </a:p>
          <a:p>
            <a:pPr marL="382588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Regularly Check website for Schedules/Changes</a:t>
            </a:r>
            <a:endParaRPr lang="en-US" sz="2400" dirty="0">
              <a:ea typeface="ヒラギノ明朝 ProN W6" charset="-128"/>
            </a:endParaRPr>
          </a:p>
          <a:p>
            <a:pPr marL="382588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sz="2400" dirty="0"/>
              <a:t>Games start September 12</a:t>
            </a:r>
            <a:r>
              <a:rPr lang="en-US" sz="2400" baseline="30000" dirty="0"/>
              <a:t>th</a:t>
            </a:r>
            <a:endParaRPr lang="en-US" sz="2400" dirty="0">
              <a:ea typeface="ヒラギノ明朝 ProN W6" charset="-128"/>
            </a:endParaRPr>
          </a:p>
        </p:txBody>
      </p:sp>
      <p:pic>
        <p:nvPicPr>
          <p:cNvPr id="28677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724400"/>
            <a:ext cx="159385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sz="4000" b="1" dirty="0"/>
              <a:t>At Team Meeting</a:t>
            </a:r>
            <a:endParaRPr lang="en-US" sz="4000" b="1" dirty="0">
              <a:ea typeface="ヒラギノ明朝 ProN W6" charset="-128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971800"/>
            <a:ext cx="8229600" cy="3276600"/>
          </a:xfrm>
        </p:spPr>
        <p:txBody>
          <a:bodyPr rIns="132080"/>
          <a:lstStyle/>
          <a:p>
            <a:pPr marL="554038" indent="-514350" eaLnBrk="1" hangingPunct="1">
              <a:lnSpc>
                <a:spcPct val="80000"/>
              </a:lnSpc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Select team parent</a:t>
            </a:r>
          </a:p>
          <a:p>
            <a:pPr marL="554038" indent="-514350" eaLnBrk="1" hangingPunct="1">
              <a:lnSpc>
                <a:spcPct val="80000"/>
              </a:lnSpc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Arrange extra parent to stay </a:t>
            </a:r>
            <a:endParaRPr lang="en-US" sz="2800" dirty="0">
              <a:ea typeface="ヒラギノ明朝 ProN W6" charset="-128"/>
            </a:endParaRPr>
          </a:p>
          <a:p>
            <a:pPr marL="554038" indent="-514350" eaLnBrk="1" hangingPunct="1">
              <a:lnSpc>
                <a:spcPct val="80000"/>
              </a:lnSpc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Select team name</a:t>
            </a:r>
            <a:endParaRPr lang="en-US" sz="2800" dirty="0">
              <a:ea typeface="ヒラギノ明朝 ProN W6" charset="-128"/>
            </a:endParaRPr>
          </a:p>
          <a:p>
            <a:pPr marL="554038" indent="-514350" eaLnBrk="1" hangingPunct="1">
              <a:lnSpc>
                <a:spcPct val="80000"/>
              </a:lnSpc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Policies, procedures, safety, rules</a:t>
            </a:r>
            <a:endParaRPr lang="en-US" sz="2800" dirty="0">
              <a:ea typeface="ヒラギノ明朝 ProN W6" charset="-128"/>
            </a:endParaRPr>
          </a:p>
          <a:p>
            <a:pPr marL="554038" indent="-514350" eaLnBrk="1" hangingPunct="1">
              <a:lnSpc>
                <a:spcPct val="80000"/>
              </a:lnSpc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Review AYSO Philosophies</a:t>
            </a:r>
          </a:p>
          <a:p>
            <a:pPr marL="554038" indent="-514350" eaLnBrk="1" hangingPunct="1">
              <a:lnSpc>
                <a:spcPct val="80000"/>
              </a:lnSpc>
              <a:spcBef>
                <a:spcPts val="18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dirty="0"/>
              <a:t>Distribute uniforms</a:t>
            </a:r>
          </a:p>
        </p:txBody>
      </p:sp>
      <p:pic>
        <p:nvPicPr>
          <p:cNvPr id="2970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343400"/>
            <a:ext cx="2217738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b="1" dirty="0"/>
              <a:t>Board Of Directors</a:t>
            </a:r>
            <a:br>
              <a:rPr lang="en-US" b="1" dirty="0">
                <a:ea typeface="ヒラギノ明朝 ProN W6" charset="-128"/>
              </a:rPr>
            </a:br>
            <a:r>
              <a:rPr lang="en-US" sz="2400" b="1" i="1" dirty="0"/>
              <a:t>Contact email on web site</a:t>
            </a:r>
            <a:br>
              <a:rPr lang="en-US" sz="2400" b="1" i="1" dirty="0">
                <a:ea typeface="ヒラギノ明朝 ProN W6" charset="-128"/>
              </a:rPr>
            </a:br>
            <a:r>
              <a:rPr lang="en-US" sz="2400" b="1" i="1" u="sng" dirty="0">
                <a:hlinkClick r:id="rId3"/>
              </a:rPr>
              <a:t>http://www.deerfieldayso.org</a:t>
            </a:r>
            <a:r>
              <a:rPr lang="en-US" sz="2400" b="1" i="1" dirty="0"/>
              <a:t>/</a:t>
            </a:r>
            <a:endParaRPr lang="en-US" sz="2400" b="1" i="1" dirty="0">
              <a:ea typeface="ヒラギノ明朝 ProN W6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99294"/>
              </p:ext>
            </p:extLst>
          </p:nvPr>
        </p:nvGraphicFramePr>
        <p:xfrm>
          <a:off x="1353844" y="2667000"/>
          <a:ext cx="635050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10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Key Regional Board Contacts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Board Position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Contact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dirty="0"/>
                        <a:t>Commissioner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Stuart Slutzky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dirty="0"/>
                        <a:t>Registrar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 Meyers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dirty="0"/>
                        <a:t>Assistant Registrar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Mike White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VanGompel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350541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dirty="0"/>
                        <a:t>Coach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Brad Sloan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dirty="0"/>
                        <a:t>Referee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Tomer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Amram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Safety Director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Drew </a:t>
                      </a:r>
                      <a:r>
                        <a:rPr lang="en-US" sz="1600" dirty="0" err="1"/>
                        <a:t>Serlin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Child &amp; Volunteer Protection Advocate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Drew </a:t>
                      </a:r>
                      <a:r>
                        <a:rPr lang="en-US" sz="1600" dirty="0" err="1"/>
                        <a:t>Serlin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dirty="0"/>
                        <a:t>Equipment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Steve </a:t>
                      </a:r>
                      <a:r>
                        <a:rPr lang="en-US" sz="1600" dirty="0" err="1"/>
                        <a:t>Harfield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EXTRA Play Coordinator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Bobby Cooper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dirty="0"/>
                        <a:t>Director of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Daniel Moons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61873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b="1" dirty="0"/>
              <a:t>Division Managers</a:t>
            </a:r>
            <a:br>
              <a:rPr lang="en-US" b="1" dirty="0"/>
            </a:br>
            <a:r>
              <a:rPr lang="en-US" sz="2400" b="1" i="1" dirty="0"/>
              <a:t>Contact email on web site</a:t>
            </a:r>
            <a:br>
              <a:rPr lang="en-US" sz="2400" b="1" i="1" dirty="0">
                <a:ea typeface="ヒラギノ明朝 ProN W6" charset="-128"/>
              </a:rPr>
            </a:br>
            <a:r>
              <a:rPr lang="en-US" sz="2400" b="1" i="1" u="sng" dirty="0">
                <a:hlinkClick r:id="rId3"/>
              </a:rPr>
              <a:t>http://www.deerfieldayso.org</a:t>
            </a:r>
            <a:r>
              <a:rPr lang="en-US" sz="2400" b="1" i="1" dirty="0"/>
              <a:t>/</a:t>
            </a:r>
            <a:endParaRPr lang="en-US" sz="2400" b="1" i="1" dirty="0">
              <a:ea typeface="ヒラギノ明朝 ProN W6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7008"/>
              </p:ext>
            </p:extLst>
          </p:nvPr>
        </p:nvGraphicFramePr>
        <p:xfrm>
          <a:off x="2108073" y="2884059"/>
          <a:ext cx="492785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Division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Contact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r>
                        <a:rPr lang="en-US" sz="1600" dirty="0"/>
                        <a:t>Playground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Daniel Moons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Eric Meyers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Brad Zabel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Mike Collins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Brad Sloan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12U/14U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Ron Schwartz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Bobby Cooper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990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677189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1BA09-F403-4B43-AA6A-E19527D7E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49" t="19623" b="6584"/>
          <a:stretch/>
        </p:blipFill>
        <p:spPr>
          <a:xfrm>
            <a:off x="0" y="0"/>
            <a:ext cx="9144000" cy="5922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730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+mn-lt"/>
              </a:rPr>
              <a:t>Play Soccer - First Game September 12</a:t>
            </a:r>
            <a:r>
              <a:rPr lang="en-US" sz="3600" b="1" baseline="30000" dirty="0">
                <a:solidFill>
                  <a:schemeClr val="tx2"/>
                </a:solidFill>
                <a:latin typeface="+mn-lt"/>
              </a:rPr>
              <a:t>th</a:t>
            </a:r>
            <a:endParaRPr lang="en-US" sz="36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31535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b="1" dirty="0"/>
              <a:t>Board Of Directors</a:t>
            </a:r>
            <a:br>
              <a:rPr lang="en-US" b="1" dirty="0">
                <a:ea typeface="ヒラギノ明朝 ProN W6" charset="-128"/>
              </a:rPr>
            </a:br>
            <a:r>
              <a:rPr lang="en-US" sz="2400" b="1" i="1" dirty="0"/>
              <a:t>Contact email on web site</a:t>
            </a:r>
            <a:br>
              <a:rPr lang="en-US" sz="2400" b="1" i="1" dirty="0">
                <a:ea typeface="ヒラギノ明朝 ProN W6" charset="-128"/>
              </a:rPr>
            </a:br>
            <a:r>
              <a:rPr lang="en-US" sz="2400" b="1" i="1" u="sng" dirty="0">
                <a:hlinkClick r:id="rId3"/>
              </a:rPr>
              <a:t>http://www.deerfieldayso.org</a:t>
            </a:r>
            <a:r>
              <a:rPr lang="en-US" sz="2400" b="1" i="1" dirty="0"/>
              <a:t>/</a:t>
            </a:r>
            <a:endParaRPr lang="en-US" sz="2400" b="1" i="1" dirty="0">
              <a:ea typeface="ヒラギノ明朝 ProN W6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60364"/>
              </p:ext>
            </p:extLst>
          </p:nvPr>
        </p:nvGraphicFramePr>
        <p:xfrm>
          <a:off x="1353844" y="2667000"/>
          <a:ext cx="635050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109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Key Regional Board Contacts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Board Position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Contact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dirty="0"/>
                        <a:t>Playground Division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Daniel Moons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5U Division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Eric Meyers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6U Division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Brad Zabel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8U Division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Mike Collins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10U Division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Brad Sloan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12U/14U Division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Ron Schwartz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Penzenik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990267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 &amp; Social Media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Penzenik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6821225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Steven Hamilton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911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07255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b="1" dirty="0"/>
              <a:t>Important Dates</a:t>
            </a:r>
            <a:endParaRPr lang="en-US" sz="2400" b="1" i="1" dirty="0">
              <a:ea typeface="ヒラギノ明朝 ProN W6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13037"/>
            <a:ext cx="8229600" cy="4068763"/>
          </a:xfrm>
        </p:spPr>
        <p:txBody>
          <a:bodyPr/>
          <a:lstStyle/>
          <a:p>
            <a:pPr marL="39688">
              <a:spcBef>
                <a:spcPts val="1200"/>
              </a:spcBef>
              <a:buClr>
                <a:schemeClr val="tx2"/>
              </a:buClr>
            </a:pPr>
            <a:r>
              <a:rPr lang="en-US" sz="2800" dirty="0">
                <a:solidFill>
                  <a:schemeClr val="tx1"/>
                </a:solidFill>
                <a:cs typeface="Times New Roman" charset="0"/>
              </a:rPr>
              <a:t>First Game – September </a:t>
            </a:r>
            <a:r>
              <a:rPr lang="en-US" sz="2800" dirty="0">
                <a:cs typeface="Times New Roman" charset="0"/>
              </a:rPr>
              <a:t>12</a:t>
            </a:r>
            <a:r>
              <a:rPr lang="en-US" sz="2800" baseline="30000" dirty="0">
                <a:cs typeface="Times New Roman" charset="0"/>
              </a:rPr>
              <a:t>th</a:t>
            </a:r>
          </a:p>
          <a:p>
            <a:pPr marL="39688">
              <a:spcBef>
                <a:spcPts val="1200"/>
              </a:spcBef>
              <a:buClr>
                <a:schemeClr val="tx2"/>
              </a:buClr>
            </a:pPr>
            <a:r>
              <a:rPr lang="en-US" sz="2800" dirty="0">
                <a:solidFill>
                  <a:schemeClr val="tx1"/>
                </a:solidFill>
                <a:cs typeface="Times New Roman" charset="0"/>
              </a:rPr>
              <a:t>Picture Day – September </a:t>
            </a:r>
            <a:r>
              <a:rPr lang="en-US" sz="2800" dirty="0">
                <a:cs typeface="Times New Roman" charset="0"/>
              </a:rPr>
              <a:t>26</a:t>
            </a:r>
            <a:r>
              <a:rPr lang="en-US" sz="2800" baseline="30000" dirty="0">
                <a:cs typeface="Times New Roman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cs typeface="Times New Roman" charset="0"/>
              </a:rPr>
              <a:t> (Maplewood)</a:t>
            </a:r>
          </a:p>
          <a:p>
            <a:pPr marL="39688">
              <a:spcBef>
                <a:spcPts val="1200"/>
              </a:spcBef>
              <a:buClr>
                <a:schemeClr val="tx2"/>
              </a:buClr>
            </a:pPr>
            <a:r>
              <a:rPr lang="en-US" sz="2800" dirty="0">
                <a:solidFill>
                  <a:schemeClr val="tx1"/>
                </a:solidFill>
                <a:cs typeface="Times New Roman" charset="0"/>
              </a:rPr>
              <a:t>Last Game – November 7</a:t>
            </a:r>
            <a:r>
              <a:rPr lang="en-US" sz="2800" baseline="30000" dirty="0">
                <a:solidFill>
                  <a:schemeClr val="tx1"/>
                </a:solidFill>
                <a:cs typeface="Times New Roman" charset="0"/>
              </a:rPr>
              <a:t>th</a:t>
            </a: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endParaRPr lang="en-US" sz="2800" dirty="0">
              <a:solidFill>
                <a:schemeClr val="tx1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Division Guidelines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3498" y="2675878"/>
          <a:ext cx="8229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Division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Duration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Players on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Field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Ball size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03">
                <a:tc>
                  <a:txBody>
                    <a:bodyPr/>
                    <a:lstStyle/>
                    <a:p>
                      <a:r>
                        <a:rPr lang="en-US" sz="1600" dirty="0"/>
                        <a:t>5U/6U</a:t>
                      </a:r>
                    </a:p>
                    <a:p>
                      <a:r>
                        <a:rPr lang="en-US" sz="1600" dirty="0"/>
                        <a:t>(Pre-K &amp; K)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2x15 minute halves</a:t>
                      </a:r>
                    </a:p>
                    <a:p>
                      <a:r>
                        <a:rPr lang="en-US" sz="1600" dirty="0"/>
                        <a:t>Quick substitution at midpoint</a:t>
                      </a:r>
                      <a:r>
                        <a:rPr lang="en-US" sz="1600" baseline="0" dirty="0"/>
                        <a:t> of each half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5 minute halftime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3v3</a:t>
                      </a:r>
                    </a:p>
                    <a:p>
                      <a:pPr algn="ctr"/>
                      <a:r>
                        <a:rPr lang="en-US" sz="1600" dirty="0"/>
                        <a:t>(no goal</a:t>
                      </a:r>
                      <a:r>
                        <a:rPr lang="en-US" sz="1600" baseline="0" dirty="0"/>
                        <a:t> keeper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03">
                <a:tc>
                  <a:txBody>
                    <a:bodyPr/>
                    <a:lstStyle/>
                    <a:p>
                      <a:r>
                        <a:rPr lang="en-US" sz="1600" dirty="0"/>
                        <a:t>8U</a:t>
                      </a:r>
                    </a:p>
                    <a:p>
                      <a:r>
                        <a:rPr lang="en-US" sz="1600" dirty="0"/>
                        <a:t>(1st &amp; 2nd graders)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2x20 minute halves</a:t>
                      </a:r>
                    </a:p>
                    <a:p>
                      <a:r>
                        <a:rPr lang="en-US" sz="1600" dirty="0"/>
                        <a:t>Quick substitution at midpoint</a:t>
                      </a:r>
                      <a:r>
                        <a:rPr lang="en-US" sz="1600" baseline="0" dirty="0"/>
                        <a:t> of each half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5 minute halftime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5v5</a:t>
                      </a:r>
                    </a:p>
                    <a:p>
                      <a:pPr algn="ctr"/>
                      <a:r>
                        <a:rPr lang="en-US" sz="1600" dirty="0"/>
                        <a:t>(no goal</a:t>
                      </a:r>
                      <a:r>
                        <a:rPr lang="en-US" sz="1600" baseline="0" dirty="0"/>
                        <a:t> keeper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03">
                <a:tc>
                  <a:txBody>
                    <a:bodyPr/>
                    <a:lstStyle/>
                    <a:p>
                      <a:r>
                        <a:rPr lang="en-US" sz="1600" dirty="0"/>
                        <a:t>10U</a:t>
                      </a:r>
                    </a:p>
                    <a:p>
                      <a:r>
                        <a:rPr lang="en-US" sz="1600" dirty="0"/>
                        <a:t>(3rd &amp; 4th graders)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2x25 minute halves</a:t>
                      </a:r>
                    </a:p>
                    <a:p>
                      <a:r>
                        <a:rPr lang="en-US" sz="1600" dirty="0"/>
                        <a:t>Quick substitution at midpoint</a:t>
                      </a:r>
                      <a:r>
                        <a:rPr lang="en-US" sz="1600" baseline="0" dirty="0"/>
                        <a:t> of each half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5 minute halftime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7v7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03">
                <a:tc>
                  <a:txBody>
                    <a:bodyPr/>
                    <a:lstStyle/>
                    <a:p>
                      <a:r>
                        <a:rPr lang="en-US" sz="1600" dirty="0"/>
                        <a:t>12U</a:t>
                      </a:r>
                    </a:p>
                    <a:p>
                      <a:r>
                        <a:rPr lang="en-US" sz="1600" dirty="0"/>
                        <a:t>(5th &amp; 6th Graders)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2x30 minute halves</a:t>
                      </a:r>
                    </a:p>
                    <a:p>
                      <a:r>
                        <a:rPr lang="en-US" sz="1600" dirty="0"/>
                        <a:t>Quick substitution at midpoint</a:t>
                      </a:r>
                      <a:r>
                        <a:rPr lang="en-US" sz="1600" baseline="0" dirty="0"/>
                        <a:t> of each half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5 minute halftime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9v9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9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14U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(7th &amp; 8th Graders)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2x35 minute halves</a:t>
                      </a:r>
                    </a:p>
                    <a:p>
                      <a:r>
                        <a:rPr lang="en-US" sz="1600" dirty="0"/>
                        <a:t>Quick substitution at midpoint</a:t>
                      </a:r>
                      <a:r>
                        <a:rPr lang="en-US" sz="1600" baseline="0" dirty="0"/>
                        <a:t> of each half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5 minute halftime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11v11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b="1" dirty="0"/>
              <a:t>Player Training</a:t>
            </a:r>
            <a:endParaRPr lang="en-US" sz="2400" b="1" i="1" dirty="0">
              <a:ea typeface="ヒラギノ明朝 ProN W6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2514601"/>
          </a:xfrm>
        </p:spPr>
        <p:txBody>
          <a:bodyPr/>
          <a:lstStyle/>
          <a:p>
            <a:pPr marL="382588">
              <a:spcBef>
                <a:spcPts val="600"/>
              </a:spcBef>
              <a:buClr>
                <a:schemeClr val="tx2"/>
              </a:buClr>
              <a:buSzPct val="100000"/>
              <a:buFont typeface="Times New Roman" charset="0"/>
              <a:buChar char="•"/>
              <a:defRPr/>
            </a:pPr>
            <a:r>
              <a:rPr lang="en-US" sz="2800" kern="0" dirty="0"/>
              <a:t>Weekly professional training </a:t>
            </a:r>
            <a:r>
              <a:rPr lang="en-US" sz="2800" i="1" kern="0" dirty="0">
                <a:solidFill>
                  <a:srgbClr val="C00000"/>
                </a:solidFill>
              </a:rPr>
              <a:t>(optional)</a:t>
            </a:r>
          </a:p>
          <a:p>
            <a:pPr marL="382588">
              <a:spcBef>
                <a:spcPts val="600"/>
              </a:spcBef>
              <a:buClr>
                <a:schemeClr val="tx2"/>
              </a:buClr>
              <a:buSzPct val="100000"/>
              <a:buFont typeface="Times New Roman" charset="0"/>
              <a:buChar char="•"/>
              <a:defRPr/>
            </a:pPr>
            <a:r>
              <a:rPr lang="en-US" sz="2800" kern="0" dirty="0"/>
              <a:t>August 30</a:t>
            </a:r>
            <a:r>
              <a:rPr lang="en-US" sz="2800" kern="0" baseline="30000" dirty="0"/>
              <a:t>th</a:t>
            </a:r>
            <a:r>
              <a:rPr lang="en-US" sz="2800" kern="0" dirty="0"/>
              <a:t> thru November 5</a:t>
            </a:r>
            <a:r>
              <a:rPr lang="en-US" sz="2800" kern="0" baseline="30000" dirty="0"/>
              <a:t>th</a:t>
            </a:r>
            <a:endParaRPr lang="en-US" sz="2800" kern="0" dirty="0"/>
          </a:p>
          <a:p>
            <a:pPr marL="382588">
              <a:spcBef>
                <a:spcPts val="600"/>
              </a:spcBef>
              <a:buClr>
                <a:schemeClr val="tx2"/>
              </a:buClr>
              <a:buSzPct val="100000"/>
              <a:buFont typeface="Times New Roman" charset="0"/>
              <a:buChar char="•"/>
              <a:defRPr/>
            </a:pPr>
            <a:r>
              <a:rPr lang="en-US" sz="2800" kern="0" dirty="0"/>
              <a:t>No training on 9/6, 9/7 and 9/16</a:t>
            </a:r>
          </a:p>
          <a:p>
            <a:pPr marL="382588">
              <a:spcBef>
                <a:spcPts val="600"/>
              </a:spcBef>
              <a:buClr>
                <a:schemeClr val="tx2"/>
              </a:buClr>
              <a:buSzPct val="100000"/>
              <a:buFont typeface="Times New Roman" charset="0"/>
              <a:buChar char="•"/>
              <a:defRPr/>
            </a:pPr>
            <a:r>
              <a:rPr lang="en-US" sz="2800" kern="0" dirty="0"/>
              <a:t>Training held at Wilmot school thru 10/1</a:t>
            </a:r>
          </a:p>
          <a:p>
            <a:pPr marL="382588">
              <a:spcBef>
                <a:spcPts val="600"/>
              </a:spcBef>
              <a:buClr>
                <a:schemeClr val="tx2"/>
              </a:buClr>
              <a:buSzPct val="100000"/>
              <a:buFont typeface="Times New Roman" charset="0"/>
              <a:buChar char="•"/>
              <a:defRPr/>
            </a:pPr>
            <a:r>
              <a:rPr lang="en-US" sz="2800" kern="0" dirty="0"/>
              <a:t>Training held at Jewett beginning 10/4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A41646-7B5A-4BBE-888A-26BE86A46CFA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953000"/>
          <a:ext cx="8382000" cy="1623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372">
                  <a:extLst>
                    <a:ext uri="{9D8B030D-6E8A-4147-A177-3AD203B41FA5}">
                      <a16:colId xmlns:a16="http://schemas.microsoft.com/office/drawing/2014/main" val="129958662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3367712713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428025986"/>
                    </a:ext>
                  </a:extLst>
                </a:gridCol>
                <a:gridCol w="1357086">
                  <a:extLst>
                    <a:ext uri="{9D8B030D-6E8A-4147-A177-3AD203B41FA5}">
                      <a16:colId xmlns:a16="http://schemas.microsoft.com/office/drawing/2014/main" val="2682303234"/>
                    </a:ext>
                  </a:extLst>
                </a:gridCol>
                <a:gridCol w="1404256">
                  <a:extLst>
                    <a:ext uri="{9D8B030D-6E8A-4147-A177-3AD203B41FA5}">
                      <a16:colId xmlns:a16="http://schemas.microsoft.com/office/drawing/2014/main" val="299256261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82240671"/>
                    </a:ext>
                  </a:extLst>
                </a:gridCol>
              </a:tblGrid>
              <a:tr h="541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0" kern="0" dirty="0">
                        <a:solidFill>
                          <a:schemeClr val="bg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latin typeface="+mn-lt"/>
                          <a:ea typeface="ＭＳ Ｐゴシック" pitchFamily="-111" charset="-128"/>
                        </a:rPr>
                        <a:t>Monday</a:t>
                      </a:r>
                      <a:endParaRPr lang="en-US" sz="2000" b="0" kern="0" dirty="0">
                        <a:solidFill>
                          <a:schemeClr val="bg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latin typeface="+mn-lt"/>
                          <a:ea typeface="ＭＳ Ｐゴシック" pitchFamily="-111" charset="-128"/>
                        </a:rPr>
                        <a:t>Tuesday</a:t>
                      </a:r>
                      <a:endParaRPr lang="en-US" sz="2000" b="0" kern="0" dirty="0">
                        <a:solidFill>
                          <a:schemeClr val="bg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latin typeface="+mn-lt"/>
                          <a:ea typeface="ＭＳ Ｐゴシック" pitchFamily="-111" charset="-128"/>
                        </a:rPr>
                        <a:t>Wednesday</a:t>
                      </a:r>
                      <a:endParaRPr lang="en-US" sz="2000" b="0" kern="0" dirty="0">
                        <a:solidFill>
                          <a:schemeClr val="bg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latin typeface="+mn-lt"/>
                          <a:ea typeface="ＭＳ Ｐゴシック" pitchFamily="-111" charset="-128"/>
                        </a:rPr>
                        <a:t>Thursday</a:t>
                      </a:r>
                      <a:endParaRPr lang="en-US" sz="2000" b="0" kern="0" dirty="0">
                        <a:solidFill>
                          <a:schemeClr val="bg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latin typeface="+mn-lt"/>
                          <a:ea typeface="ＭＳ Ｐゴシック" pitchFamily="-111" charset="-128"/>
                        </a:rPr>
                        <a:t>Friday</a:t>
                      </a:r>
                      <a:endParaRPr lang="en-US" sz="2000" b="0" kern="0" dirty="0">
                        <a:solidFill>
                          <a:schemeClr val="bg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8514800"/>
                  </a:ext>
                </a:extLst>
              </a:tr>
              <a:tr h="539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latin typeface="+mn-lt"/>
                          <a:ea typeface="ＭＳ Ｐゴシック" pitchFamily="-111" charset="-128"/>
                        </a:rPr>
                        <a:t>4:30pm - 5:30pm</a:t>
                      </a:r>
                      <a:endParaRPr lang="en-US" sz="2000" b="0" kern="0" dirty="0">
                        <a:solidFill>
                          <a:schemeClr val="bg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1" charset="-128"/>
                        </a:rPr>
                        <a:t>5U/6U</a:t>
                      </a:r>
                      <a:endParaRPr lang="en-US" sz="2000" b="0" kern="0" dirty="0">
                        <a:solidFill>
                          <a:schemeClr val="tx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1" charset="-128"/>
                        </a:rPr>
                        <a:t>10U/12U</a:t>
                      </a:r>
                      <a:endParaRPr lang="en-US" sz="2000" b="0" kern="0" dirty="0">
                        <a:solidFill>
                          <a:schemeClr val="tx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1" charset="-128"/>
                        </a:rPr>
                        <a:t>8U</a:t>
                      </a:r>
                      <a:endParaRPr lang="en-US" sz="2000" b="0" kern="0" dirty="0">
                        <a:solidFill>
                          <a:schemeClr val="tx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1" charset="-128"/>
                        </a:rPr>
                        <a:t>8U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1" charset="-128"/>
                          <a:cs typeface="Times New Roman" panose="02020603050405020304" pitchFamily="18" charset="0"/>
                        </a:rPr>
                        <a:t>/10U/12U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>
                          <a:solidFill>
                            <a:schemeClr val="tx1"/>
                          </a:solidFill>
                          <a:latin typeface="+mn-lt"/>
                          <a:ea typeface="ＭＳ Ｐゴシック" pitchFamily="-111" charset="-128"/>
                        </a:rPr>
                        <a:t>5U/6U</a:t>
                      </a:r>
                      <a:endParaRPr lang="en-US" sz="2000" b="0" kern="0">
                        <a:solidFill>
                          <a:schemeClr val="tx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9991280"/>
                  </a:ext>
                </a:extLst>
              </a:tr>
              <a:tr h="54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bg1"/>
                          </a:solidFill>
                          <a:latin typeface="+mn-lt"/>
                          <a:ea typeface="ＭＳ Ｐゴシック" pitchFamily="-111" charset="-128"/>
                        </a:rPr>
                        <a:t>5:30pm - 7:00pm</a:t>
                      </a:r>
                      <a:endParaRPr lang="en-US" sz="2000" b="0" kern="0" dirty="0">
                        <a:solidFill>
                          <a:schemeClr val="bg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1" charset="-128"/>
                          <a:cs typeface="Times New Roman" panose="02020603050405020304" pitchFamily="18" charset="0"/>
                        </a:rPr>
                        <a:t>EXTRA Program Clinics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0" kern="0" dirty="0">
                        <a:solidFill>
                          <a:schemeClr val="tx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0" kern="0" dirty="0">
                        <a:solidFill>
                          <a:schemeClr val="tx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b="0" kern="0" dirty="0">
                        <a:solidFill>
                          <a:schemeClr val="tx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latin typeface="+mn-lt"/>
                          <a:ea typeface="ＭＳ Ｐゴシック" pitchFamily="-111" charset="-128"/>
                        </a:rPr>
                        <a:t>14U</a:t>
                      </a:r>
                      <a:endParaRPr lang="en-US" sz="2000" b="0" kern="0" dirty="0">
                        <a:solidFill>
                          <a:schemeClr val="tx1"/>
                        </a:solidFill>
                        <a:latin typeface="+mn-lt"/>
                        <a:ea typeface="ＭＳ Ｐゴシック" pitchFamily="-111" charset="-128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77482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/>
            <a:r>
              <a:rPr lang="en-US" b="1" dirty="0"/>
              <a:t>Sideline Rule</a:t>
            </a:r>
            <a:endParaRPr lang="en-US" sz="2400" b="1" i="1" dirty="0">
              <a:ea typeface="ヒラギノ明朝 ProN W6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849563"/>
          </a:xfrm>
        </p:spPr>
        <p:txBody>
          <a:bodyPr/>
          <a:lstStyle/>
          <a:p>
            <a:pPr marL="382588">
              <a:spcBef>
                <a:spcPts val="600"/>
              </a:spcBef>
              <a:buClr>
                <a:schemeClr val="tx2"/>
              </a:buClr>
              <a:buSzPct val="100000"/>
              <a:buFont typeface="Times New Roman" charset="0"/>
              <a:buChar char="•"/>
              <a:defRPr/>
            </a:pPr>
            <a:r>
              <a:rPr lang="en-US" sz="2800" kern="0" dirty="0"/>
              <a:t>Coaches and players encouraged to, but not required to, sit on opposite sideline of spectators for 5U and 6U</a:t>
            </a:r>
          </a:p>
          <a:p>
            <a:pPr marL="382588">
              <a:spcBef>
                <a:spcPts val="600"/>
              </a:spcBef>
              <a:buClr>
                <a:schemeClr val="tx2"/>
              </a:buClr>
              <a:buSzPct val="100000"/>
              <a:buFont typeface="Times New Roman" charset="0"/>
              <a:buChar char="•"/>
              <a:defRPr/>
            </a:pPr>
            <a:r>
              <a:rPr lang="en-US" sz="2800" kern="0" dirty="0"/>
              <a:t>Coaches and players MUST sit on opposite sideline of spectators for 8U and above</a:t>
            </a:r>
          </a:p>
        </p:txBody>
      </p:sp>
    </p:spTree>
    <p:extLst>
      <p:ext uri="{BB962C8B-B14F-4D97-AF65-F5344CB8AC3E}">
        <p14:creationId xmlns:p14="http://schemas.microsoft.com/office/powerpoint/2010/main" val="243528907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AYSO EXTRA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124200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800" dirty="0"/>
              <a:t>Boys and Girls team(s) for both the 10U and 12U Divisions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800" dirty="0"/>
              <a:t>“Higher” level of play for those players who possess the appropriate interest, skills and abilities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800" dirty="0"/>
              <a:t>Enhances each player’s experience and individual growth while maintaining the spirit of AYSO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800" dirty="0"/>
              <a:t>Spring tryouts for upcoming fall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800" b="1" dirty="0">
                <a:solidFill>
                  <a:schemeClr val="tx2"/>
                </a:solidFill>
              </a:rPr>
              <a:t>Not designed to overshadow or harm the standard primary program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800" b="1" dirty="0">
                <a:solidFill>
                  <a:schemeClr val="tx2"/>
                </a:solidFill>
              </a:rPr>
              <a:t>Players selected MUST also register and PLAY on a primary team</a:t>
            </a:r>
          </a:p>
          <a:p>
            <a:pPr lvl="1">
              <a:spcBef>
                <a:spcPts val="1200"/>
              </a:spcBef>
              <a:buClr>
                <a:schemeClr val="tx2"/>
              </a:buClr>
            </a:pPr>
            <a:r>
              <a:rPr lang="en-US" sz="1400" b="1" dirty="0">
                <a:solidFill>
                  <a:schemeClr val="tx2"/>
                </a:solidFill>
              </a:rPr>
              <a:t>Team practices should be coordinated so they don’t overlap</a:t>
            </a:r>
          </a:p>
        </p:txBody>
      </p:sp>
      <p:pic>
        <p:nvPicPr>
          <p:cNvPr id="16386" name="Picture 2" descr="C:\Users\Slutzky Home\AppData\Local\Microsoft\Windows\Temporary Internet Files\Content.IE5\R9GL5GHX\IMG_1796.JPG"/>
          <p:cNvPicPr>
            <a:picLocks noChangeAspect="1" noChangeArrowheads="1"/>
          </p:cNvPicPr>
          <p:nvPr/>
        </p:nvPicPr>
        <p:blipFill>
          <a:blip r:embed="rId2"/>
          <a:srcRect l="12281" t="2817" r="15789"/>
          <a:stretch>
            <a:fillRect/>
          </a:stretch>
        </p:blipFill>
        <p:spPr bwMode="auto">
          <a:xfrm>
            <a:off x="6772922" y="1608984"/>
            <a:ext cx="1905000" cy="1676494"/>
          </a:xfrm>
          <a:prstGeom prst="rect">
            <a:avLst/>
          </a:prstGeom>
          <a:noFill/>
        </p:spPr>
      </p:pic>
      <p:pic>
        <p:nvPicPr>
          <p:cNvPr id="16387" name="Picture 3" descr="C:\Users\Slutzky Home\AppData\Local\Microsoft\Windows\Temporary Internet Files\Content.IE5\FG2PY7EN\IMG_1793.JPG"/>
          <p:cNvPicPr>
            <a:picLocks noChangeAspect="1" noChangeArrowheads="1"/>
          </p:cNvPicPr>
          <p:nvPr/>
        </p:nvPicPr>
        <p:blipFill>
          <a:blip r:embed="rId3"/>
          <a:srcRect l="12500" t="11098" r="22500" b="3569"/>
          <a:stretch>
            <a:fillRect/>
          </a:stretch>
        </p:blipFill>
        <p:spPr bwMode="auto">
          <a:xfrm>
            <a:off x="685800" y="1524000"/>
            <a:ext cx="1573306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1183</Words>
  <Application>Microsoft Office PowerPoint</Application>
  <PresentationFormat>On-screen Show (4:3)</PresentationFormat>
  <Paragraphs>274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Gill Sans</vt:lpstr>
      <vt:lpstr>Gill Sans MT</vt:lpstr>
      <vt:lpstr>Times New Roman</vt:lpstr>
      <vt:lpstr>Office Theme</vt:lpstr>
      <vt:lpstr>WELCOME to Deerfield AYSO Region 1007  Coach Orientation</vt:lpstr>
      <vt:lpstr>AYSO Philosophies</vt:lpstr>
      <vt:lpstr>Board Of Directors Contact email on web site http://www.deerfieldayso.org/</vt:lpstr>
      <vt:lpstr>Board Of Directors Contact email on web site http://www.deerfieldayso.org/</vt:lpstr>
      <vt:lpstr>Important Dates</vt:lpstr>
      <vt:lpstr>Division Guidelines</vt:lpstr>
      <vt:lpstr>Player Training</vt:lpstr>
      <vt:lpstr>Sideline Rule</vt:lpstr>
      <vt:lpstr>AYSO EXTRA</vt:lpstr>
      <vt:lpstr>Coach Administrator</vt:lpstr>
      <vt:lpstr>Training Required</vt:lpstr>
      <vt:lpstr>General Information</vt:lpstr>
      <vt:lpstr>Team Practices</vt:lpstr>
      <vt:lpstr>Game Day</vt:lpstr>
      <vt:lpstr>Game Day</vt:lpstr>
      <vt:lpstr>Regional Referee Administrator</vt:lpstr>
      <vt:lpstr>Referee Training</vt:lpstr>
      <vt:lpstr>PowerPoint Presentation</vt:lpstr>
      <vt:lpstr>PowerPoint Presentation</vt:lpstr>
      <vt:lpstr>Equipment Director</vt:lpstr>
      <vt:lpstr>Team Box</vt:lpstr>
      <vt:lpstr>Safety Director</vt:lpstr>
      <vt:lpstr>Safety First</vt:lpstr>
      <vt:lpstr>Injuries</vt:lpstr>
      <vt:lpstr>Child and Volunteer Protection Advocate</vt:lpstr>
      <vt:lpstr>PowerPoint Presentation</vt:lpstr>
      <vt:lpstr>Registrar</vt:lpstr>
      <vt:lpstr>What to Do Next!</vt:lpstr>
      <vt:lpstr>At Team Meeting</vt:lpstr>
      <vt:lpstr>Division Managers Contact email on web site http://www.deerfieldayso.org/</vt:lpstr>
      <vt:lpstr>PowerPoint Presentation</vt:lpstr>
    </vt:vector>
  </TitlesOfParts>
  <Company>AYSO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Yasmine Shehab</dc:creator>
  <cp:lastModifiedBy>Stuart Slutzky</cp:lastModifiedBy>
  <cp:revision>211</cp:revision>
  <dcterms:created xsi:type="dcterms:W3CDTF">2008-06-30T18:50:07Z</dcterms:created>
  <dcterms:modified xsi:type="dcterms:W3CDTF">2021-08-28T04:26:55Z</dcterms:modified>
</cp:coreProperties>
</file>